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m4v" ContentType="vide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24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28.xml" ContentType="application/vnd.openxmlformats-officedocument.presentationml.slide+xml"/>
  <Override PartName="/ppt/notesSlides/notesSlide28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29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30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1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4630400" cy="8229600"/>
  <p:notesSz cx="8229600" cy="14630400"/>
  <p:embeddedFontLst>
    <p:embeddedFont>
      <p:font typeface="Montserrat"/>
      <p:regular r:id="rId37"/>
    </p:embeddedFont>
    <p:embeddedFont>
      <p:font typeface="Montserrat"/>
      <p:regular r:id="rId38"/>
    </p:embeddedFont>
    <p:embeddedFont>
      <p:font typeface="Montserrat"/>
      <p:regular r:id="rId39"/>
    </p:embeddedFont>
    <p:embeddedFont>
      <p:font typeface="Montserrat"/>
      <p:regular r:id="rId40"/>
    </p:embeddedFont>
    <p:embeddedFont>
      <p:font typeface="Montserrat"/>
      <p:regular r:id="rId41"/>
    </p:embeddedFont>
    <p:embeddedFont>
      <p:font typeface="Montserrat"/>
      <p:regular r:id="rId42"/>
    </p:embeddedFont>
    <p:embeddedFont>
      <p:font typeface="Montserrat"/>
      <p:regular r:id="rId43"/>
    </p:embeddedFont>
    <p:embeddedFont>
      <p:font typeface="Montserrat"/>
      <p:regular r:id="rId4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42" Type="http://schemas.openxmlformats.org/officeDocument/2006/relationships/font" Target="fonts/font6.fntdata"/><Relationship Id="rId47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43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openxmlformats.org/officeDocument/2006/relationships/font" Target="fonts/font2.fntdata"/><Relationship Id="rId46" Type="http://schemas.openxmlformats.org/officeDocument/2006/relationships/customXml" Target="../customXml/item2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-1-1.png>
</file>

<file path=ppt/media/image-1-2.png>
</file>

<file path=ppt/media/image-10-1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5-1.png>
</file>

<file path=ppt/media/image-16-1.png>
</file>

<file path=ppt/media/image-17-1.png>
</file>

<file path=ppt/media/image-17-2.png>
</file>

<file path=ppt/media/image-18-1.png>
</file>

<file path=ppt/media/image-19-1.png>
</file>

<file path=ppt/media/image-2-1.png>
</file>

<file path=ppt/media/image-2-2.png>
</file>

<file path=ppt/media/image-20-1.png>
</file>

<file path=ppt/media/image-20-2.png>
</file>

<file path=ppt/media/image-20-3.png>
</file>

<file path=ppt/media/image-21-1.png>
</file>

<file path=ppt/media/image-21-2.png>
</file>

<file path=ppt/media/image-22-1.png>
</file>

<file path=ppt/media/image-23-1.png>
</file>

<file path=ppt/media/image-23-2.png>
</file>

<file path=ppt/media/image-24-1.png>
</file>

<file path=ppt/media/image-25-1.png>
</file>

<file path=ppt/media/image-25-2.png>
</file>

<file path=ppt/media/image-25-3.png>
</file>

<file path=ppt/media/image-25-4.png>
</file>

<file path=ppt/media/image-25-5.png>
</file>

<file path=ppt/media/image-25-6.png>
</file>

<file path=ppt/media/image-26-1.png>
</file>

<file path=ppt/media/image-26-2.png>
</file>

<file path=ppt/media/image-26-3.svg>
</file>

<file path=ppt/media/image-26-4.png>
</file>

<file path=ppt/media/image-26-5.svg>
</file>

<file path=ppt/media/image-26-6.png>
</file>

<file path=ppt/media/image-26-7.svg>
</file>

<file path=ppt/media/image-27-1.png>
</file>

<file path=ppt/media/image-27-2.png>
</file>

<file path=ppt/media/image-28-1.png>
</file>

<file path=ppt/media/image-29-1.png>
</file>

<file path=ppt/media/image-29-2.png>
</file>

<file path=ppt/media/image-3-1.png>
</file>

<file path=ppt/media/image-3-2.png>
</file>

<file path=ppt/media/image-3-3.png>
</file>

<file path=ppt/media/image-30-1.png>
</file>

<file path=ppt/media/image-30-2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4BAC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slideLayout" Target="../slideLayouts/slideLayout18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9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20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slideLayout" Target="../slideLayouts/slideLayout21.xml"/><Relationship Id="rId5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3" Type="http://schemas.openxmlformats.org/officeDocument/2006/relationships/slideLayout" Target="../slideLayouts/slideLayout22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23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slideLayout" Target="../slideLayouts/slideLayout24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image" Target="../media/image-25-3.png"/><Relationship Id="rId4" Type="http://schemas.openxmlformats.org/officeDocument/2006/relationships/image" Target="../media/image-25-4.png"/><Relationship Id="rId5" Type="http://schemas.openxmlformats.org/officeDocument/2006/relationships/image" Target="../media/image-25-5.png"/><Relationship Id="rId6" Type="http://schemas.openxmlformats.org/officeDocument/2006/relationships/image" Target="../media/image-25-6.png"/><Relationship Id="rId7" Type="http://schemas.openxmlformats.org/officeDocument/2006/relationships/slideLayout" Target="../slideLayouts/slideLayout26.xml"/><Relationship Id="rId8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image" Target="../media/image-26-2.png"/><Relationship Id="rId3" Type="http://schemas.openxmlformats.org/officeDocument/2006/relationships/image" Target="../media/image-26-3.svg"/><Relationship Id="rId4" Type="http://schemas.openxmlformats.org/officeDocument/2006/relationships/image" Target="../media/image-26-4.png"/><Relationship Id="rId5" Type="http://schemas.openxmlformats.org/officeDocument/2006/relationships/image" Target="../media/image-26-5.svg"/><Relationship Id="rId6" Type="http://schemas.openxmlformats.org/officeDocument/2006/relationships/image" Target="../media/image-26-6.png"/><Relationship Id="rId7" Type="http://schemas.openxmlformats.org/officeDocument/2006/relationships/image" Target="../media/image-26-7.svg"/><Relationship Id="rId8" Type="http://schemas.openxmlformats.org/officeDocument/2006/relationships/slideLayout" Target="../slideLayouts/slideLayout27.xml"/><Relationship Id="rId9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slideLayout" Target="../slideLayouts/slideLayout28.xml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image" Target="../media/image-29-2.png"/><Relationship Id="rId3" Type="http://schemas.openxmlformats.org/officeDocument/2006/relationships/slideLayout" Target="../slideLayouts/slideLayout30.xml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tinyurl.com/5fan5erw" TargetMode="External"/><Relationship Id="rId1" Type="http://schemas.openxmlformats.org/officeDocument/2006/relationships/image" Target="../media/image-30-1.png"/><Relationship Id="rId3" Type="http://schemas.openxmlformats.org/officeDocument/2006/relationships/image" Target="../media/image-30-2.png"/><Relationship Id="rId4" Type="http://schemas.openxmlformats.org/officeDocument/2006/relationships/slideLayout" Target="../slideLayouts/slideLayout31.xml"/><Relationship Id="rId5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tinyurl.com/5fan5erw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69682"/>
            <a:ext cx="54540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Wire We Doing This?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69055"/>
            <a:ext cx="712089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Building IoT Systems from Scratch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793790" y="4662845"/>
            <a:ext cx="75564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F-Con 2025</a:t>
            </a:r>
            <a:endParaRPr lang="en-US" sz="19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8240"/>
            <a:ext cx="701492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1</a:t>
            </a:r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First Light (Crawl)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2433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794760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 an LED blink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390073"/>
            <a:ext cx="34565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You're Learning: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96050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Basic circuit building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34745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Digital pin control (Pin 13)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73440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Non-blocking timing with millis()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224332"/>
            <a:ext cx="384595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Applications: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379476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home lighting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1817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 systems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5686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Status indicators</a:t>
            </a:r>
            <a:endParaRPr lang="en-US" sz="15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32340"/>
            <a:ext cx="573833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1 - Components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64843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Need: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6280190" y="4218861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Red LED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4605814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Jumper wires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992767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Breadboard (already powered from Phase 0)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308074" y="364843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Circuit: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308074" y="4218861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13 → LED positive (long leg)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308074" y="4605814"/>
            <a:ext cx="3536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LED negative → Ground rail (direct connection, no resistor needed)</a:t>
            </a:r>
            <a:endParaRPr lang="en-US" sz="15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0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1356"/>
            <a:ext cx="510278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1 - Let's Build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207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Steps: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69045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004780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149679"/>
            <a:ext cx="35180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Insert LED into breadboard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414379" y="269045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3004780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9" name="Text 7"/>
          <p:cNvSpPr/>
          <p:nvPr/>
        </p:nvSpPr>
        <p:spPr>
          <a:xfrm>
            <a:off x="7414379" y="3149679"/>
            <a:ext cx="455045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Connect Pin 13 to LED positive lead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93790" y="380702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121348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2" name="Text 10"/>
          <p:cNvSpPr/>
          <p:nvPr/>
        </p:nvSpPr>
        <p:spPr>
          <a:xfrm>
            <a:off x="793790" y="4266248"/>
            <a:ext cx="47258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Connect LED negative to ground rail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414379" y="380702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7414379" y="4121348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5" name="Text 13"/>
          <p:cNvSpPr/>
          <p:nvPr/>
        </p:nvSpPr>
        <p:spPr>
          <a:xfrm>
            <a:off x="7414379" y="4266248"/>
            <a:ext cx="40695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Copy Phase 1 code from GitHub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793790" y="492359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93790" y="5237917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8" name="Text 16"/>
          <p:cNvSpPr/>
          <p:nvPr/>
        </p:nvSpPr>
        <p:spPr>
          <a:xfrm>
            <a:off x="793790" y="53828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Upload to Arduino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14379" y="492359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414379" y="5237917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21" name="Text 19"/>
          <p:cNvSpPr/>
          <p:nvPr/>
        </p:nvSpPr>
        <p:spPr>
          <a:xfrm>
            <a:off x="7414379" y="5382816"/>
            <a:ext cx="48728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Watch it blink! (500ms on, 500ms off)</a:t>
            </a:r>
            <a:endParaRPr lang="en-US" sz="1950" dirty="0"/>
          </a:p>
        </p:txBody>
      </p:sp>
      <p:sp>
        <p:nvSpPr>
          <p:cNvPr id="22" name="Shape 20"/>
          <p:cNvSpPr/>
          <p:nvPr/>
        </p:nvSpPr>
        <p:spPr>
          <a:xfrm>
            <a:off x="793790" y="6065044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1B1E32"/>
          </a:solidFill>
          <a:ln/>
        </p:spPr>
      </p:sp>
      <p:pic>
        <p:nvPicPr>
          <p:cNvPr id="2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6360319"/>
            <a:ext cx="248007" cy="198358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38513" y="6312932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Serial Monitor: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Shows LED state changes with timestamps</a:t>
            </a:r>
            <a:endParaRPr lang="en-US" sz="1550" dirty="0"/>
          </a:p>
        </p:txBody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163241"/>
            <a:ext cx="7767280" cy="59031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052798" y="11383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Need: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9052798" y="1708785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Red LED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052798" y="2095738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Jumper wires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052798" y="2482691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Breadboard (already powered from Phase 0)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052798" y="2978825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052798" y="34947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Circuit: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052798" y="4065151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13 → LED positive (long leg)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052798" y="4452104"/>
            <a:ext cx="4791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LED negative → Ground rail (direct connection, no resistor needed)</a:t>
            </a:r>
            <a:endParaRPr lang="en-US" sz="15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4763"/>
            <a:ext cx="818233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2</a:t>
            </a:r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Button Control (Walk)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308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601283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Button toggles LED on/off with buzzer feedback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196596"/>
            <a:ext cx="34565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You're Learning: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76702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Reading digital inputs (buttons)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1539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INPUT_PULLUP resistor configuration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4093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Controlling multiple outputs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2788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State management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3030855"/>
            <a:ext cx="384595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Applications: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564874" y="36012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Light switches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98823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Alarm systems with user control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37519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devices</a:t>
            </a:r>
            <a:endParaRPr lang="en-US" sz="15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8086"/>
            <a:ext cx="583656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2 - Components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85417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Need: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542460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 LED (from Phase 1 - keep it connected!)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81156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Push Button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61985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Active Buzzer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65854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Jumper wires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4874" y="485417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New Connections: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7564874" y="542460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7 → Buzzer positive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64874" y="581156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Buzzer negative → Ground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564874" y="61985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8 → Button terminal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64874" y="65854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Button other terminal → Ground</a:t>
            </a:r>
            <a:endParaRPr lang="en-US" sz="1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1844"/>
            <a:ext cx="520100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2 - Let's Build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2121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Steps: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79094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105269"/>
            <a:ext cx="4215289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250168"/>
            <a:ext cx="374320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Keep Phase 1 LED connected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5207437" y="279094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3105269"/>
            <a:ext cx="4215408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3250168"/>
            <a:ext cx="4215408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 button between Pin 8 and ground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9621203" y="279094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9621203" y="3105269"/>
            <a:ext cx="4215289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2" name="Text 10"/>
          <p:cNvSpPr/>
          <p:nvPr/>
        </p:nvSpPr>
        <p:spPr>
          <a:xfrm>
            <a:off x="9621203" y="3250168"/>
            <a:ext cx="42152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 buzzer between Pin 7 and ground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93790" y="4217670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793790" y="4531995"/>
            <a:ext cx="6422112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5" name="Text 13"/>
          <p:cNvSpPr/>
          <p:nvPr/>
        </p:nvSpPr>
        <p:spPr>
          <a:xfrm>
            <a:off x="793790" y="4676894"/>
            <a:ext cx="41187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Copy Phase 2 code from GitHub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7414260" y="4217670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414260" y="4531995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8" name="Text 16"/>
          <p:cNvSpPr/>
          <p:nvPr/>
        </p:nvSpPr>
        <p:spPr>
          <a:xfrm>
            <a:off x="7414260" y="467689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Upload and test!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93790" y="5433536"/>
            <a:ext cx="301942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Expected Behavior:</a:t>
            </a:r>
            <a:endParaRPr lang="en-US" sz="2300" dirty="0"/>
          </a:p>
        </p:txBody>
      </p:sp>
      <p:sp>
        <p:nvSpPr>
          <p:cNvPr id="20" name="Text 18"/>
          <p:cNvSpPr/>
          <p:nvPr/>
        </p:nvSpPr>
        <p:spPr>
          <a:xfrm>
            <a:off x="793790" y="610326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Press button → LED toggles + buzzer beeps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93790" y="64902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Press again → LED toggles opposite way + beep</a:t>
            </a:r>
            <a:endParaRPr lang="en-US" sz="1550" dirty="0"/>
          </a:p>
        </p:txBody>
      </p:sp>
      <p:pic>
        <p:nvPicPr>
          <p:cNvPr id="2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163241"/>
            <a:ext cx="7767280" cy="59031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052798" y="11383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Need: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9052798" y="1708785"/>
            <a:ext cx="4791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Green LED (from Phase 1 - keep it connected!)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052798" y="2413278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Push Button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052798" y="2800231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1x Active Buzzer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052798" y="3187184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Jumper wires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052798" y="3683317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052798" y="41992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New Connections: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9052798" y="4769644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7 → Buzzer positive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052798" y="5156597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Buzzer negative → Ground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052798" y="5543550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8 → Button terminal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052798" y="5930503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Button other terminal → Ground</a:t>
            </a:r>
            <a:endParaRPr lang="en-US" sz="155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2809"/>
            <a:ext cx="82468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</a:t>
            </a:r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Proximity Alarm (Run)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3890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209330"/>
            <a:ext cx="6279356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Distance-sensing alarm system that beeps faster as objects approach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201597"/>
            <a:ext cx="34565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You're Learning: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77202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Ultrasonic distance measurement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1589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Shift register control for displays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4593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 multiplexing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3288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 alarm behavior based on sensor input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631983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Complete system integration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2638901"/>
            <a:ext cx="384595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Applications: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7564874" y="320933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 parking sensors (backup alarms)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35962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Security/intrusion detection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398323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door systems</a:t>
            </a:r>
            <a:endParaRPr lang="en-US" sz="15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2863"/>
            <a:ext cx="817435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3 - The Complete System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52236"/>
            <a:ext cx="471118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This is a FULL IoT system with: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3321963"/>
            <a:ext cx="4215289" cy="2954655"/>
          </a:xfrm>
          <a:prstGeom prst="roundRect">
            <a:avLst>
              <a:gd name="adj" fmla="val 2821"/>
            </a:avLst>
          </a:prstGeom>
          <a:solidFill>
            <a:srgbClr val="2D3353"/>
          </a:solidFill>
          <a:ln w="7620">
            <a:solidFill>
              <a:srgbClr val="464C6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99768" y="3527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Input: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9768" y="3957161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Ultrasonic sensor measures distance (2-400cm)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321963"/>
            <a:ext cx="4215408" cy="2954655"/>
          </a:xfrm>
          <a:prstGeom prst="roundRect">
            <a:avLst>
              <a:gd name="adj" fmla="val 2821"/>
            </a:avLst>
          </a:prstGeom>
          <a:solidFill>
            <a:srgbClr val="2D3353"/>
          </a:solidFill>
          <a:ln w="7620">
            <a:solidFill>
              <a:srgbClr val="464C6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13415" y="3527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Processing: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13415" y="3957161"/>
            <a:ext cx="380345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Arduino calculates beep rate based on distance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621203" y="3321963"/>
            <a:ext cx="4215289" cy="2954655"/>
          </a:xfrm>
          <a:prstGeom prst="roundRect">
            <a:avLst>
              <a:gd name="adj" fmla="val 2821"/>
            </a:avLst>
          </a:prstGeom>
          <a:solidFill>
            <a:srgbClr val="2D3353"/>
          </a:solidFill>
          <a:ln w="7620">
            <a:solidFill>
              <a:srgbClr val="464C6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27181" y="3527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Outputs: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27181" y="3957161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4-digit display shows distance in cm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9827181" y="4661654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LED lights at ≤5cm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9827181" y="5048607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Buzzer beeps at ≤10cm (faster as distance decreases)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827181" y="5753100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Mute button for buzzer control</a:t>
            </a:r>
            <a:endParaRPr lang="en-US" sz="155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4156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B4BAC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Today's Journey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1214557"/>
            <a:ext cx="498990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We're Building:</a:t>
            </a:r>
            <a:endParaRPr lang="en-US" sz="3500" dirty="0"/>
          </a:p>
        </p:txBody>
      </p:sp>
      <p:sp>
        <p:nvSpPr>
          <p:cNvPr id="5" name="Shape 2"/>
          <p:cNvSpPr/>
          <p:nvPr/>
        </p:nvSpPr>
        <p:spPr>
          <a:xfrm>
            <a:off x="10046970" y="2040612"/>
            <a:ext cx="22860" cy="4409599"/>
          </a:xfrm>
          <a:prstGeom prst="roundRect">
            <a:avLst>
              <a:gd name="adj" fmla="val 328186"/>
            </a:avLst>
          </a:prstGeom>
          <a:solidFill>
            <a:srgbClr val="464C6C"/>
          </a:solidFill>
          <a:ln/>
        </p:spPr>
      </p:sp>
      <p:sp>
        <p:nvSpPr>
          <p:cNvPr id="6" name="Shape 3"/>
          <p:cNvSpPr/>
          <p:nvPr/>
        </p:nvSpPr>
        <p:spPr>
          <a:xfrm>
            <a:off x="9724073" y="2230041"/>
            <a:ext cx="357188" cy="22860"/>
          </a:xfrm>
          <a:prstGeom prst="roundRect">
            <a:avLst>
              <a:gd name="adj" fmla="val 328186"/>
            </a:avLst>
          </a:prstGeom>
          <a:solidFill>
            <a:srgbClr val="464C6C"/>
          </a:solidFill>
          <a:ln/>
        </p:spPr>
      </p:sp>
      <p:sp>
        <p:nvSpPr>
          <p:cNvPr id="7" name="Shape 4"/>
          <p:cNvSpPr/>
          <p:nvPr/>
        </p:nvSpPr>
        <p:spPr>
          <a:xfrm>
            <a:off x="9991427" y="2174498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2C3252"/>
          </a:solidFill>
          <a:ln/>
        </p:spPr>
      </p:sp>
      <p:sp>
        <p:nvSpPr>
          <p:cNvPr id="8" name="Text 5"/>
          <p:cNvSpPr/>
          <p:nvPr/>
        </p:nvSpPr>
        <p:spPr>
          <a:xfrm>
            <a:off x="6280190" y="2101929"/>
            <a:ext cx="3063716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0: Power test &amp; connectivity (Setup)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035540" y="3301722"/>
            <a:ext cx="357188" cy="22860"/>
          </a:xfrm>
          <a:prstGeom prst="roundRect">
            <a:avLst>
              <a:gd name="adj" fmla="val 328186"/>
            </a:avLst>
          </a:prstGeom>
          <a:solidFill>
            <a:srgbClr val="464C6C"/>
          </a:solidFill>
          <a:ln/>
        </p:spPr>
      </p:sp>
      <p:sp>
        <p:nvSpPr>
          <p:cNvPr id="10" name="Shape 7"/>
          <p:cNvSpPr/>
          <p:nvPr/>
        </p:nvSpPr>
        <p:spPr>
          <a:xfrm>
            <a:off x="9991427" y="3246180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2C3252"/>
          </a:solidFill>
          <a:ln/>
        </p:spPr>
      </p:sp>
      <p:sp>
        <p:nvSpPr>
          <p:cNvPr id="11" name="Text 8"/>
          <p:cNvSpPr/>
          <p:nvPr/>
        </p:nvSpPr>
        <p:spPr>
          <a:xfrm>
            <a:off x="10772894" y="3173611"/>
            <a:ext cx="3063716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1: Blink an LED (Crawl)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724073" y="4225409"/>
            <a:ext cx="357188" cy="22860"/>
          </a:xfrm>
          <a:prstGeom prst="roundRect">
            <a:avLst>
              <a:gd name="adj" fmla="val 328186"/>
            </a:avLst>
          </a:prstGeom>
          <a:solidFill>
            <a:srgbClr val="464C6C"/>
          </a:solidFill>
          <a:ln/>
        </p:spPr>
      </p:sp>
      <p:sp>
        <p:nvSpPr>
          <p:cNvPr id="13" name="Shape 10"/>
          <p:cNvSpPr/>
          <p:nvPr/>
        </p:nvSpPr>
        <p:spPr>
          <a:xfrm>
            <a:off x="9991427" y="4169866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2C3252"/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4097298"/>
            <a:ext cx="3063716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2: Button control with feedback (Walk)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0035540" y="5149215"/>
            <a:ext cx="357188" cy="22860"/>
          </a:xfrm>
          <a:prstGeom prst="roundRect">
            <a:avLst>
              <a:gd name="adj" fmla="val 328186"/>
            </a:avLst>
          </a:prstGeom>
          <a:solidFill>
            <a:srgbClr val="464C6C"/>
          </a:solidFill>
          <a:ln/>
        </p:spPr>
      </p:sp>
      <p:sp>
        <p:nvSpPr>
          <p:cNvPr id="16" name="Shape 13"/>
          <p:cNvSpPr/>
          <p:nvPr/>
        </p:nvSpPr>
        <p:spPr>
          <a:xfrm>
            <a:off x="9991427" y="5093672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2C32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772894" y="5021104"/>
            <a:ext cx="3063716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3: Distance-sensing proximity alarm (Run)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280190" y="6651069"/>
            <a:ext cx="7556421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Goal: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Understand how sensors, processors, and outputs work together to create IoT systems</a:t>
            </a:r>
            <a:endParaRPr lang="en-US" sz="1750" dirty="0"/>
          </a:p>
        </p:txBody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0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5971"/>
            <a:ext cx="583763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3 - Components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7553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Need: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3603665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HC-SR04 Ultrasonic Sensor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3990618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4-Digit 7-Segment Display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4377571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74HC595 Shift Register (may be built into display)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5082064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LED, Buzzer, Button (from Phase 2 - keep connected!)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5786557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jumper wires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4821674" y="4060150"/>
            <a:ext cx="3536156" cy="1478280"/>
          </a:xfrm>
          <a:prstGeom prst="roundRect">
            <a:avLst>
              <a:gd name="adj" fmla="val 5639"/>
            </a:avLst>
          </a:prstGeom>
          <a:solidFill>
            <a:srgbClr val="1B1E32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032" y="4355425"/>
            <a:ext cx="248007" cy="19835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66398" y="4308038"/>
            <a:ext cx="26930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Wiring: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This is the most involved - take your time!</a:t>
            </a:r>
            <a:endParaRPr lang="en-US" sz="15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3981"/>
            <a:ext cx="773870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3 - Critical Connections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90073"/>
            <a:ext cx="372760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Shift Register &amp; Display: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06050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4 → Data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4745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5 → Latch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8344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6 → Clock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2136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Pins 9-12 → Display common cathodes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7372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Ultrasonic Sensor: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793790" y="530768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2 → TRIG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69464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 3 → ECHO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08159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VCC → 5V rail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46854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GND → Ground rail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564874" y="3993237"/>
            <a:ext cx="6279356" cy="1160740"/>
          </a:xfrm>
          <a:prstGeom prst="roundRect">
            <a:avLst>
              <a:gd name="adj" fmla="val 7182"/>
            </a:avLst>
          </a:prstGeom>
          <a:solidFill>
            <a:srgbClr val="1B1E32"/>
          </a:solidFill>
          <a:ln/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3232" y="4288512"/>
            <a:ext cx="248007" cy="198358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8209598" y="4241125"/>
            <a:ext cx="5436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Keep Phase 2 components: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Pin 7 (buzzer), Pin 8 (button), Pin 13 (LED)</a:t>
            </a:r>
            <a:endParaRPr lang="en-US" sz="15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3088"/>
            <a:ext cx="4942403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3 - Let's Build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57576"/>
            <a:ext cx="282821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193727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793790" y="2491145"/>
            <a:ext cx="4221956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631043"/>
            <a:ext cx="4221956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 4-digit display with shift register connections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204222" y="2193727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204222" y="2491145"/>
            <a:ext cx="4221956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9" name="Text 7"/>
          <p:cNvSpPr/>
          <p:nvPr/>
        </p:nvSpPr>
        <p:spPr>
          <a:xfrm>
            <a:off x="5204222" y="2631043"/>
            <a:ext cx="4221956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 ultrasonic sensor (TRIG to Pin 2, ECHO to Pin 3)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9614654" y="2193727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9614654" y="2491145"/>
            <a:ext cx="4221956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2" name="Text 10"/>
          <p:cNvSpPr/>
          <p:nvPr/>
        </p:nvSpPr>
        <p:spPr>
          <a:xfrm>
            <a:off x="9614654" y="2631043"/>
            <a:ext cx="4221956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Verify all Phase 2 components still connected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93790" y="3550206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793790" y="3847624"/>
            <a:ext cx="6427113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5" name="Text 13"/>
          <p:cNvSpPr/>
          <p:nvPr/>
        </p:nvSpPr>
        <p:spPr>
          <a:xfrm>
            <a:off x="793790" y="3987522"/>
            <a:ext cx="391358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Copy Phase 3 code from GitHub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409378" y="3550206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450" dirty="0"/>
          </a:p>
        </p:txBody>
      </p:sp>
      <p:sp>
        <p:nvSpPr>
          <p:cNvPr id="17" name="Shape 15"/>
          <p:cNvSpPr/>
          <p:nvPr/>
        </p:nvSpPr>
        <p:spPr>
          <a:xfrm>
            <a:off x="7409378" y="3847624"/>
            <a:ext cx="6427232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8" name="Text 16"/>
          <p:cNvSpPr/>
          <p:nvPr/>
        </p:nvSpPr>
        <p:spPr>
          <a:xfrm>
            <a:off x="7409378" y="3987522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Upload and test!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93790" y="4706303"/>
            <a:ext cx="282821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Testing: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93790" y="5342453"/>
            <a:ext cx="1304282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Move your hand toward/away from sensor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793790" y="5931694"/>
            <a:ext cx="1304282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 shows distance in cm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793790" y="6299359"/>
            <a:ext cx="1304282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LED lights at ≤5cm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793790" y="6667024"/>
            <a:ext cx="1304282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Buzzer beeps at ≤10cm (faster = closer)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793790" y="7034689"/>
            <a:ext cx="1304282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Button mutes/unmutes buzzer</a:t>
            </a:r>
            <a:endParaRPr lang="en-US" sz="1450" dirty="0"/>
          </a:p>
        </p:txBody>
      </p:sp>
      <p:pic>
        <p:nvPicPr>
          <p:cNvPr id="2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40850" y="778312"/>
            <a:ext cx="10548699" cy="7415689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81" y="149900"/>
            <a:ext cx="478512" cy="47851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967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Quick Check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39045"/>
            <a:ext cx="342828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 Status Check: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3508772"/>
            <a:ext cx="4215289" cy="1514356"/>
          </a:xfrm>
          <a:prstGeom prst="roundRect">
            <a:avLst>
              <a:gd name="adj" fmla="val 5505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008" y="3729990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👍</a:t>
            </a:r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Working?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15008" y="4166830"/>
            <a:ext cx="37728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Experiment with different distances!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508772"/>
            <a:ext cx="4215408" cy="1514356"/>
          </a:xfrm>
          <a:prstGeom prst="roundRect">
            <a:avLst>
              <a:gd name="adj" fmla="val 5505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28655" y="3729990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🤔</a:t>
            </a:r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Still building?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28655" y="4166830"/>
            <a:ext cx="377297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Keep going - this is the complex one!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621203" y="3508772"/>
            <a:ext cx="4215289" cy="1514356"/>
          </a:xfrm>
          <a:prstGeom prst="roundRect">
            <a:avLst>
              <a:gd name="adj" fmla="val 5505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42421" y="3729990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❌</a:t>
            </a:r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Having issues?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42421" y="4166830"/>
            <a:ext cx="377285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problems in troubleshooting guide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091446" y="5469612"/>
            <a:ext cx="12745164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Everyone's at different stages - that's completely normal!</a:t>
            </a:r>
            <a:endParaRPr lang="en-US" sz="1950" dirty="0"/>
          </a:p>
        </p:txBody>
      </p:sp>
      <p:sp>
        <p:nvSpPr>
          <p:cNvPr id="14" name="Shape 12"/>
          <p:cNvSpPr/>
          <p:nvPr/>
        </p:nvSpPr>
        <p:spPr>
          <a:xfrm>
            <a:off x="793790" y="5246370"/>
            <a:ext cx="22860" cy="843439"/>
          </a:xfrm>
          <a:prstGeom prst="rect">
            <a:avLst/>
          </a:prstGeom>
          <a:solidFill>
            <a:srgbClr val="2C3252"/>
          </a:solidFill>
          <a:ln/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6206"/>
            <a:ext cx="505110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 Built Today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80190" y="1705808"/>
            <a:ext cx="368165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B4BAC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Four Progressive Systems:</a:t>
            </a:r>
            <a:endParaRPr lang="en-US" sz="21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308503"/>
            <a:ext cx="893088" cy="1071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51871" y="2487097"/>
            <a:ext cx="5420558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Power verification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Foundation for everything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380184"/>
            <a:ext cx="893088" cy="1071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51871" y="3558778"/>
            <a:ext cx="6484739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Simple output control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LED blinking (processor → output)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451866"/>
            <a:ext cx="893088" cy="107168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351871" y="4630460"/>
            <a:ext cx="6484739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Interactive control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Button input with multiple outputs (input → processor → outputs)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523548"/>
            <a:ext cx="893088" cy="107168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351871" y="5702141"/>
            <a:ext cx="6484739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Autonomous sensor system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Distance-based alarm with display (sensor → processor → multiple outputs)</a:t>
            </a:r>
            <a:endParaRPr lang="en-US" sz="1750" dirty="0"/>
          </a:p>
        </p:txBody>
      </p:sp>
      <p:sp>
        <p:nvSpPr>
          <p:cNvPr id="13" name="Text 6"/>
          <p:cNvSpPr/>
          <p:nvPr/>
        </p:nvSpPr>
        <p:spPr>
          <a:xfrm>
            <a:off x="6280190" y="6796088"/>
            <a:ext cx="755642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EEA52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Evolution: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From simple blink to complete IoT automation!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10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605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11567"/>
            <a:ext cx="5696783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Building Block Approach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793790" y="3923228"/>
            <a:ext cx="4248388" cy="1797368"/>
          </a:xfrm>
          <a:prstGeom prst="roundRect">
            <a:avLst>
              <a:gd name="adj" fmla="val 4070"/>
            </a:avLst>
          </a:prstGeom>
          <a:solidFill>
            <a:srgbClr val="0B5494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3907988"/>
            <a:ext cx="4248388" cy="60960"/>
          </a:xfrm>
          <a:prstGeom prst="roundRect">
            <a:avLst>
              <a:gd name="adj" fmla="val 102558"/>
            </a:avLst>
          </a:prstGeom>
          <a:solidFill>
            <a:srgbClr val="44ADD3"/>
          </a:solidFill>
          <a:ln/>
        </p:spPr>
      </p:sp>
      <p:sp>
        <p:nvSpPr>
          <p:cNvPr id="6" name="Shape 3"/>
          <p:cNvSpPr/>
          <p:nvPr/>
        </p:nvSpPr>
        <p:spPr>
          <a:xfrm>
            <a:off x="2694742" y="3699986"/>
            <a:ext cx="446484" cy="446484"/>
          </a:xfrm>
          <a:prstGeom prst="roundRect">
            <a:avLst>
              <a:gd name="adj" fmla="val 204800"/>
            </a:avLst>
          </a:prstGeom>
          <a:solidFill>
            <a:srgbClr val="44ADD3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28687" y="3833813"/>
            <a:ext cx="178594" cy="17859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7858" y="429529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1: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57858" y="4663559"/>
            <a:ext cx="3920252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OUTPUT only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(LED)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5191006" y="3923228"/>
            <a:ext cx="4248388" cy="1797368"/>
          </a:xfrm>
          <a:prstGeom prst="roundRect">
            <a:avLst>
              <a:gd name="adj" fmla="val 4070"/>
            </a:avLst>
          </a:prstGeom>
          <a:solidFill>
            <a:srgbClr val="0B5494"/>
          </a:solidFill>
          <a:ln/>
        </p:spPr>
      </p:sp>
      <p:sp>
        <p:nvSpPr>
          <p:cNvPr id="11" name="Shape 7"/>
          <p:cNvSpPr/>
          <p:nvPr/>
        </p:nvSpPr>
        <p:spPr>
          <a:xfrm>
            <a:off x="5191006" y="3907988"/>
            <a:ext cx="4248388" cy="60960"/>
          </a:xfrm>
          <a:prstGeom prst="roundRect">
            <a:avLst>
              <a:gd name="adj" fmla="val 102558"/>
            </a:avLst>
          </a:prstGeom>
          <a:solidFill>
            <a:srgbClr val="44ADD3"/>
          </a:solidFill>
          <a:ln/>
        </p:spPr>
      </p:sp>
      <p:sp>
        <p:nvSpPr>
          <p:cNvPr id="12" name="Shape 8"/>
          <p:cNvSpPr/>
          <p:nvPr/>
        </p:nvSpPr>
        <p:spPr>
          <a:xfrm>
            <a:off x="7091958" y="3699986"/>
            <a:ext cx="446484" cy="446484"/>
          </a:xfrm>
          <a:prstGeom prst="roundRect">
            <a:avLst>
              <a:gd name="adj" fmla="val 204800"/>
            </a:avLst>
          </a:prstGeom>
          <a:solidFill>
            <a:srgbClr val="44ADD3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25903" y="3833813"/>
            <a:ext cx="178594" cy="17859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355074" y="429529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2: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5355074" y="4663559"/>
            <a:ext cx="3920252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INPUT + OUTPUTS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(button → LED + buzzer)</a:t>
            </a:r>
            <a:endParaRPr lang="en-US" sz="1450" dirty="0"/>
          </a:p>
        </p:txBody>
      </p:sp>
      <p:sp>
        <p:nvSpPr>
          <p:cNvPr id="16" name="Shape 11"/>
          <p:cNvSpPr/>
          <p:nvPr/>
        </p:nvSpPr>
        <p:spPr>
          <a:xfrm>
            <a:off x="9588222" y="3923228"/>
            <a:ext cx="4248388" cy="1797368"/>
          </a:xfrm>
          <a:prstGeom prst="roundRect">
            <a:avLst>
              <a:gd name="adj" fmla="val 4070"/>
            </a:avLst>
          </a:prstGeom>
          <a:solidFill>
            <a:srgbClr val="0B5494"/>
          </a:solidFill>
          <a:ln/>
        </p:spPr>
      </p:sp>
      <p:sp>
        <p:nvSpPr>
          <p:cNvPr id="17" name="Shape 12"/>
          <p:cNvSpPr/>
          <p:nvPr/>
        </p:nvSpPr>
        <p:spPr>
          <a:xfrm>
            <a:off x="9588222" y="3907988"/>
            <a:ext cx="4248388" cy="60960"/>
          </a:xfrm>
          <a:prstGeom prst="roundRect">
            <a:avLst>
              <a:gd name="adj" fmla="val 102558"/>
            </a:avLst>
          </a:prstGeom>
          <a:solidFill>
            <a:srgbClr val="44ADD3"/>
          </a:solidFill>
          <a:ln/>
        </p:spPr>
      </p:sp>
      <p:sp>
        <p:nvSpPr>
          <p:cNvPr id="18" name="Shape 13"/>
          <p:cNvSpPr/>
          <p:nvPr/>
        </p:nvSpPr>
        <p:spPr>
          <a:xfrm>
            <a:off x="11489174" y="3699986"/>
            <a:ext cx="446484" cy="446484"/>
          </a:xfrm>
          <a:prstGeom prst="roundRect">
            <a:avLst>
              <a:gd name="adj" fmla="val 204800"/>
            </a:avLst>
          </a:prstGeom>
          <a:solidFill>
            <a:srgbClr val="44ADD3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623119" y="3833813"/>
            <a:ext cx="178594" cy="178594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752290" y="429529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3: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9752290" y="4663559"/>
            <a:ext cx="3920252" cy="892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SENSOR + PROCESSING + MULTIPLE OUTPUTS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(ultrasonic → Arduino logic → display + LED + buzzer)</a:t>
            </a:r>
            <a:endParaRPr lang="en-US" sz="1450" dirty="0"/>
          </a:p>
        </p:txBody>
      </p:sp>
      <p:sp>
        <p:nvSpPr>
          <p:cNvPr id="22" name="Text 16"/>
          <p:cNvSpPr/>
          <p:nvPr/>
        </p:nvSpPr>
        <p:spPr>
          <a:xfrm>
            <a:off x="1017032" y="6111240"/>
            <a:ext cx="3882628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This is how ALL IoT systems work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1017032" y="6613446"/>
            <a:ext cx="12819578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- just different combinations of these same building blocks!</a:t>
            </a:r>
            <a:endParaRPr lang="en-US" sz="1450" dirty="0"/>
          </a:p>
        </p:txBody>
      </p:sp>
      <p:sp>
        <p:nvSpPr>
          <p:cNvPr id="24" name="Shape 18"/>
          <p:cNvSpPr/>
          <p:nvPr/>
        </p:nvSpPr>
        <p:spPr>
          <a:xfrm>
            <a:off x="793790" y="5887998"/>
            <a:ext cx="15240" cy="1190506"/>
          </a:xfrm>
          <a:prstGeom prst="rect">
            <a:avLst/>
          </a:prstGeom>
          <a:solidFill>
            <a:srgbClr val="2C3252"/>
          </a:solidFill>
          <a:ln/>
        </p:spPr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0621"/>
            <a:ext cx="650283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Flexibility of Arduino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26713"/>
            <a:ext cx="559522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C3252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Same Arduino, Endless Possibilities: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79714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Home automation systems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8409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 stations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57104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Robots and drones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95800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Art installations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4495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Wearable tech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73190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Industrial monitoring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64874" y="3993237"/>
            <a:ext cx="6279356" cy="1160740"/>
          </a:xfrm>
          <a:prstGeom prst="roundRect">
            <a:avLst>
              <a:gd name="adj" fmla="val 7182"/>
            </a:avLst>
          </a:prstGeom>
          <a:solidFill>
            <a:srgbClr val="1B1E32"/>
          </a:solidFill>
          <a:ln/>
        </p:spPr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3232" y="4288512"/>
            <a:ext cx="248007" cy="198358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8209598" y="4241125"/>
            <a:ext cx="5436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Your kit has even more: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Temperature sensors, servo motors, LCD display, IR receiver, relay...</a:t>
            </a:r>
            <a:endParaRPr lang="en-US" sz="15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9567"/>
            <a:ext cx="612528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Resources &amp; Next Steps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3656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GitHub Repository: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93608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https://tinyurl.com/5fan5erw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43222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Phase 0-3 code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81917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Wiring diagrams for each phase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20612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Component specifications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9308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Detailed troubleshooting guide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3656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Keep Learning: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393608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Arduino official tutorials (arduino.cc)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32304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Online communities (Arduino forums, Reddit r/arduino)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70999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Experiment with other components in your kit!</a:t>
            </a:r>
            <a:endParaRPr lang="en-US" sz="15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5489"/>
            <a:ext cx="593478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Q&amp;A / Troubleshooting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0486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Questions?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3374588"/>
            <a:ext cx="6422231" cy="752594"/>
          </a:xfrm>
          <a:prstGeom prst="roundRect">
            <a:avLst>
              <a:gd name="adj" fmla="val 11076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008" y="3595807"/>
            <a:ext cx="34679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About what we built today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7414379" y="3374588"/>
            <a:ext cx="6422231" cy="752594"/>
          </a:xfrm>
          <a:prstGeom prst="roundRect">
            <a:avLst>
              <a:gd name="adj" fmla="val 11076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35597" y="3595807"/>
            <a:ext cx="32655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Component functionality</a:t>
            </a:r>
            <a:endParaRPr lang="en-US" sz="1950" dirty="0"/>
          </a:p>
        </p:txBody>
      </p:sp>
      <p:sp>
        <p:nvSpPr>
          <p:cNvPr id="8" name="Shape 6"/>
          <p:cNvSpPr/>
          <p:nvPr/>
        </p:nvSpPr>
        <p:spPr>
          <a:xfrm>
            <a:off x="793790" y="4325541"/>
            <a:ext cx="6422231" cy="752594"/>
          </a:xfrm>
          <a:prstGeom prst="roundRect">
            <a:avLst>
              <a:gd name="adj" fmla="val 11076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15008" y="454675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Where to go next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7414379" y="4325541"/>
            <a:ext cx="6422231" cy="752594"/>
          </a:xfrm>
          <a:prstGeom prst="roundRect">
            <a:avLst>
              <a:gd name="adj" fmla="val 11076"/>
            </a:avLst>
          </a:prstGeom>
          <a:solidFill>
            <a:srgbClr val="0B5494"/>
          </a:solidFill>
          <a:ln w="22860">
            <a:solidFill>
              <a:srgbClr val="464C6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635597" y="4546759"/>
            <a:ext cx="461593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Troubleshooting your Phase 3 build</a:t>
            </a:r>
            <a:endParaRPr lang="en-US" sz="1950" dirty="0"/>
          </a:p>
        </p:txBody>
      </p:sp>
      <p:sp>
        <p:nvSpPr>
          <p:cNvPr id="12" name="Shape 10"/>
          <p:cNvSpPr/>
          <p:nvPr/>
        </p:nvSpPr>
        <p:spPr>
          <a:xfrm>
            <a:off x="793790" y="5301377"/>
            <a:ext cx="13042821" cy="922615"/>
          </a:xfrm>
          <a:prstGeom prst="roundRect">
            <a:avLst>
              <a:gd name="adj" fmla="val 9035"/>
            </a:avLst>
          </a:prstGeom>
          <a:solidFill>
            <a:srgbClr val="1B1E32"/>
          </a:solidFill>
          <a:ln/>
        </p:spPr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5621774"/>
            <a:ext cx="310039" cy="248007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500545" y="5549265"/>
            <a:ext cx="12137708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Still working on Phase 3?</a:t>
            </a:r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Keep building - we're here to help!</a:t>
            </a:r>
            <a:endParaRPr lang="en-US" sz="195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2007" y="941189"/>
            <a:ext cx="4990267" cy="63471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0378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What's In Your Kit?</a:t>
            </a:r>
            <a:endParaRPr lang="en-US" sz="3900" dirty="0"/>
          </a:p>
        </p:txBody>
      </p:sp>
      <p:sp>
        <p:nvSpPr>
          <p:cNvPr id="5" name="Text 1"/>
          <p:cNvSpPr/>
          <p:nvPr/>
        </p:nvSpPr>
        <p:spPr>
          <a:xfrm>
            <a:off x="793790" y="2403158"/>
            <a:ext cx="571809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Components We're Using Today: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3251478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Arduino Uno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Your programmable brain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793790" y="3955971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Breadboard &amp; Prototype Shield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Your workspace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93790" y="4660463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Supply Module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Clean 5V power distribution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93790" y="5364956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Green LED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Visual output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793790" y="5751909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Active Buzzer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Audio alerts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793790" y="6138863"/>
            <a:ext cx="35361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Push Button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User input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4821674" y="3251478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HC-SR04 Ultrasonic Sensor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Distance measurement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4821674" y="3955971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4-Digit 7-Segment Display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Numerical readout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4821674" y="4660463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74HC595 Shift Register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Efficient display control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4821674" y="5364956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Supporting cast: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220Ω resistors, jumper wires</a:t>
            </a:r>
            <a:endParaRPr lang="en-US" sz="155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549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924288"/>
            <a:ext cx="10908030" cy="124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750"/>
              </a:lnSpc>
              <a:buNone/>
            </a:pPr>
            <a:r>
              <a:rPr lang="en-US" sz="78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Wire We Doing This?</a:t>
            </a:r>
            <a:endParaRPr lang="en-US" sz="7800" dirty="0"/>
          </a:p>
        </p:txBody>
      </p:sp>
      <p:sp>
        <p:nvSpPr>
          <p:cNvPr id="5" name="Text 2"/>
          <p:cNvSpPr/>
          <p:nvPr/>
        </p:nvSpPr>
        <p:spPr>
          <a:xfrm>
            <a:off x="793790" y="3462338"/>
            <a:ext cx="9626084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Thanks for building IoT systems with us today!</a:t>
            </a:r>
            <a:endParaRPr lang="en-US" sz="3100" dirty="0"/>
          </a:p>
        </p:txBody>
      </p:sp>
      <p:sp>
        <p:nvSpPr>
          <p:cNvPr id="6" name="Shape 3"/>
          <p:cNvSpPr/>
          <p:nvPr/>
        </p:nvSpPr>
        <p:spPr>
          <a:xfrm>
            <a:off x="793790" y="4355276"/>
            <a:ext cx="13042821" cy="32385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4610814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Resources:</a:t>
            </a:r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50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https://tinyurl.com/5fan5erw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93790" y="5231011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Questions:</a:t>
            </a:r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jowen@ftsc.com   apatel@ftsc.com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93790" y="5925622"/>
            <a:ext cx="3435548" cy="379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Happy tinkering! 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🔧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⚡</a:t>
            </a:r>
            <a:endParaRPr lang="en-US" sz="23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0327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Arduino 101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193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is Arduino?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89797"/>
            <a:ext cx="695563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microcontroller board that: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665345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Reads inputs (buttons, sensors, signals)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052298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Processes information (runs your code)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439251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Controls outputs (lights, displays, buzzers)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8241149" y="364831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Why Arduino?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8241149" y="4218742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Easy to learn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8241149" y="4605695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Massive community support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241149" y="4992648"/>
            <a:ext cx="560296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Powers everything from hobby projects to commercial products</a:t>
            </a:r>
            <a:endParaRPr lang="en-US" sz="15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9409"/>
            <a:ext cx="814208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IoT Building Block Concept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56322"/>
            <a:ext cx="4347567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94847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SENSOR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992148" y="4439603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 information (distance, temperature, motion)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956322"/>
            <a:ext cx="4347567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9715" y="394847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PROCESSOR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339715" y="4439603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 decisions (Arduino analyzes the data)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956322"/>
            <a:ext cx="4347567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7282" y="394847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OUTPUT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687282" y="4439603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Take action (displays, buzzers, lights)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93790" y="5496282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Every IoT device follows this pattern.</a:t>
            </a:r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Today you'll build increasingly complex systems using this exact pattern.</a:t>
            </a:r>
            <a:endParaRPr lang="en-US" sz="19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1163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2782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Setup Check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793790" y="2882384"/>
            <a:ext cx="267938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Before We Start:</a:t>
            </a:r>
            <a:endParaRPr lang="en-US" sz="2100" dirty="0"/>
          </a:p>
        </p:txBody>
      </p:sp>
      <p:sp>
        <p:nvSpPr>
          <p:cNvPr id="5" name="Shape 2"/>
          <p:cNvSpPr/>
          <p:nvPr/>
        </p:nvSpPr>
        <p:spPr>
          <a:xfrm>
            <a:off x="793790" y="3512939"/>
            <a:ext cx="89297" cy="89297"/>
          </a:xfrm>
          <a:prstGeom prst="roundRect">
            <a:avLst>
              <a:gd name="adj" fmla="val 511999"/>
            </a:avLst>
          </a:prstGeom>
          <a:solidFill>
            <a:srgbClr val="2C3252"/>
          </a:solidFill>
          <a:ln/>
        </p:spPr>
      </p:sp>
      <p:sp>
        <p:nvSpPr>
          <p:cNvPr id="6" name="Text 3"/>
          <p:cNvSpPr/>
          <p:nvPr/>
        </p:nvSpPr>
        <p:spPr>
          <a:xfrm>
            <a:off x="1061680" y="3418046"/>
            <a:ext cx="2374225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Kit contents verified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149090"/>
            <a:ext cx="89297" cy="89297"/>
          </a:xfrm>
          <a:prstGeom prst="roundRect">
            <a:avLst>
              <a:gd name="adj" fmla="val 511999"/>
            </a:avLst>
          </a:prstGeom>
          <a:solidFill>
            <a:srgbClr val="2C3252"/>
          </a:solidFill>
          <a:ln/>
        </p:spPr>
      </p:sp>
      <p:sp>
        <p:nvSpPr>
          <p:cNvPr id="8" name="Text 5"/>
          <p:cNvSpPr/>
          <p:nvPr/>
        </p:nvSpPr>
        <p:spPr>
          <a:xfrm>
            <a:off x="1061680" y="4054197"/>
            <a:ext cx="3645098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Arduino IDE installed and open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4785241"/>
            <a:ext cx="89297" cy="89297"/>
          </a:xfrm>
          <a:prstGeom prst="roundRect">
            <a:avLst>
              <a:gd name="adj" fmla="val 511999"/>
            </a:avLst>
          </a:prstGeom>
          <a:solidFill>
            <a:srgbClr val="2C3252"/>
          </a:solidFill>
          <a:ln/>
        </p:spPr>
      </p:sp>
      <p:sp>
        <p:nvSpPr>
          <p:cNvPr id="10" name="Text 7"/>
          <p:cNvSpPr/>
          <p:nvPr/>
        </p:nvSpPr>
        <p:spPr>
          <a:xfrm>
            <a:off x="1061680" y="4690348"/>
            <a:ext cx="3208020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Arduino connected via USB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421392"/>
            <a:ext cx="89297" cy="89297"/>
          </a:xfrm>
          <a:prstGeom prst="roundRect">
            <a:avLst>
              <a:gd name="adj" fmla="val 511999"/>
            </a:avLst>
          </a:prstGeom>
          <a:solidFill>
            <a:srgbClr val="2C3252"/>
          </a:solidFill>
          <a:ln/>
        </p:spPr>
      </p:sp>
      <p:sp>
        <p:nvSpPr>
          <p:cNvPr id="12" name="Text 9"/>
          <p:cNvSpPr/>
          <p:nvPr/>
        </p:nvSpPr>
        <p:spPr>
          <a:xfrm>
            <a:off x="1061680" y="5326499"/>
            <a:ext cx="3297317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GitHub repository link ready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1687" y="2275046"/>
            <a:ext cx="3349228" cy="3349228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793790" y="6025991"/>
            <a:ext cx="13042821" cy="759023"/>
          </a:xfrm>
          <a:prstGeom prst="roundRect">
            <a:avLst>
              <a:gd name="adj" fmla="val 9884"/>
            </a:avLst>
          </a:prstGeom>
          <a:solidFill>
            <a:srgbClr val="1B1E3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3" y="6298644"/>
            <a:ext cx="223242" cy="17859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374219" y="6249233"/>
            <a:ext cx="12283797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GitHub Resources: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algn="l" indent="0" marL="0">
              <a:lnSpc>
                <a:spcPts val="2250"/>
              </a:lnSpc>
              <a:buNone/>
            </a:pPr>
            <a:r>
              <a:rPr lang="en-US" sz="1400" u="sng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https://tinyurl.com/5fan5erw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code, wiring diagrams, and troubleshooting guides</a:t>
            </a:r>
            <a:endParaRPr lang="en-US" sz="1400" dirty="0"/>
          </a:p>
        </p:txBody>
      </p:sp>
      <p:sp>
        <p:nvSpPr>
          <p:cNvPr id="17" name="Text 12"/>
          <p:cNvSpPr/>
          <p:nvPr/>
        </p:nvSpPr>
        <p:spPr>
          <a:xfrm>
            <a:off x="793790" y="6985873"/>
            <a:ext cx="1304282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https://github.com/Fulcrum-Technology-Solutions/fcon_2025_iotoys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9763"/>
            <a:ext cx="743366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0</a:t>
            </a:r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- Power Test (Setup)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2585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596283"/>
            <a:ext cx="5602962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Verify everything is connected and powered correctly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588550"/>
            <a:ext cx="34565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You're Learning: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5158978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Breadboard power distribution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545931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Arduino connectivity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932884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Serial communication basics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186136" y="408991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Why This Matters: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186136" y="4660344"/>
            <a:ext cx="6657975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solid power foundation prevents 90% of problems!</a:t>
            </a:r>
            <a:endParaRPr lang="en-US" sz="1950" dirty="0"/>
          </a:p>
        </p:txBody>
      </p:sp>
      <p:sp>
        <p:nvSpPr>
          <p:cNvPr id="11" name="Shape 9"/>
          <p:cNvSpPr/>
          <p:nvPr/>
        </p:nvSpPr>
        <p:spPr>
          <a:xfrm>
            <a:off x="6888480" y="4089916"/>
            <a:ext cx="22860" cy="967383"/>
          </a:xfrm>
          <a:prstGeom prst="rect">
            <a:avLst/>
          </a:prstGeom>
          <a:solidFill>
            <a:srgbClr val="2C3252"/>
          </a:solidFill>
          <a:ln/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6217"/>
            <a:ext cx="524517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EEA52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Phase 0 - Let's Build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655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4ADD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Steps: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535317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2849642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994541"/>
            <a:ext cx="6422231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Connect power supply module to breadboard rails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414379" y="2535317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2849642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9" name="Text 7"/>
          <p:cNvSpPr/>
          <p:nvPr/>
        </p:nvSpPr>
        <p:spPr>
          <a:xfrm>
            <a:off x="7414379" y="2994541"/>
            <a:ext cx="550949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Connect Arduino 5V to breadboard top rail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93790" y="396204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276368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2" name="Text 10"/>
          <p:cNvSpPr/>
          <p:nvPr/>
        </p:nvSpPr>
        <p:spPr>
          <a:xfrm>
            <a:off x="793790" y="4421267"/>
            <a:ext cx="629316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Connect Arduino GND to breadboard ground rail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414379" y="396204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7414379" y="4276368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5" name="Text 13"/>
          <p:cNvSpPr/>
          <p:nvPr/>
        </p:nvSpPr>
        <p:spPr>
          <a:xfrm>
            <a:off x="7414379" y="4421267"/>
            <a:ext cx="41407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Copy Phase 0 code from GitHub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793790" y="5078611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93790" y="5392936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18" name="Text 16"/>
          <p:cNvSpPr/>
          <p:nvPr/>
        </p:nvSpPr>
        <p:spPr>
          <a:xfrm>
            <a:off x="793790" y="5537835"/>
            <a:ext cx="57419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Upload and open Serial Monitor (9600 baud)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14379" y="5078611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414379" y="5392936"/>
            <a:ext cx="6422231" cy="22860"/>
          </a:xfrm>
          <a:prstGeom prst="rect">
            <a:avLst/>
          </a:prstGeom>
          <a:solidFill>
            <a:srgbClr val="2C3252"/>
          </a:solidFill>
          <a:ln/>
        </p:spPr>
      </p:sp>
      <p:sp>
        <p:nvSpPr>
          <p:cNvPr id="21" name="Text 19"/>
          <p:cNvSpPr/>
          <p:nvPr/>
        </p:nvSpPr>
        <p:spPr>
          <a:xfrm>
            <a:off x="7414379" y="5537835"/>
            <a:ext cx="52969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Verify "System Status: READY" messages</a:t>
            </a:r>
            <a:endParaRPr lang="en-US" sz="1950" dirty="0"/>
          </a:p>
        </p:txBody>
      </p:sp>
      <p:sp>
        <p:nvSpPr>
          <p:cNvPr id="22" name="Shape 20"/>
          <p:cNvSpPr/>
          <p:nvPr/>
        </p:nvSpPr>
        <p:spPr>
          <a:xfrm>
            <a:off x="793790" y="6220063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1B1E32"/>
          </a:solidFill>
          <a:ln/>
        </p:spPr>
      </p:sp>
      <p:pic>
        <p:nvPicPr>
          <p:cNvPr id="2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6515338"/>
            <a:ext cx="248007" cy="198358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38513" y="6467951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Success: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You should see power verification messages every 2 seconds</a:t>
            </a:r>
            <a:endParaRPr lang="en-US" sz="1550" dirty="0"/>
          </a:p>
        </p:txBody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" y="164663"/>
            <a:ext cx="525899" cy="5258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3545" y="801172"/>
            <a:ext cx="13143309" cy="7130177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86" y="154305"/>
            <a:ext cx="492562" cy="4925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CC0386FB31244BA75623048D5FF020" ma:contentTypeVersion="18" ma:contentTypeDescription="Create a new document." ma:contentTypeScope="" ma:versionID="4e3bfcdab557ced6dabff25d32bdd96b">
  <xsd:schema xmlns:xsd="http://www.w3.org/2001/XMLSchema" xmlns:xs="http://www.w3.org/2001/XMLSchema" xmlns:p="http://schemas.microsoft.com/office/2006/metadata/properties" xmlns:ns2="96ea4172-4a9e-40e4-bd8d-6c092a0cef03" xmlns:ns3="3d963cef-0dbe-4fb1-9b24-76411f564693" targetNamespace="http://schemas.microsoft.com/office/2006/metadata/properties" ma:root="true" ma:fieldsID="15043fe796a6798e9433bf471eeded0a" ns2:_="" ns3:_="">
    <xsd:import namespace="96ea4172-4a9e-40e4-bd8d-6c092a0cef03"/>
    <xsd:import namespace="3d963cef-0dbe-4fb1-9b24-76411f56469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a4172-4a9e-40e4-bd8d-6c092a0cef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6c13e4b9-d40b-4810-97e7-6262587d22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963cef-0dbe-4fb1-9b24-76411f564693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8bea1ba-b745-42cb-ac82-0e644f08a26e}" ma:internalName="TaxCatchAll" ma:showField="CatchAllData" ma:web="3d963cef-0dbe-4fb1-9b24-76411f5646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d963cef-0dbe-4fb1-9b24-76411f564693" xsi:nil="true"/>
    <lcf76f155ced4ddcb4097134ff3c332f xmlns="96ea4172-4a9e-40e4-bd8d-6c092a0cef0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9953C96-04A7-4BD3-8340-7BD66D8993DD}"/>
</file>

<file path=customXml/itemProps2.xml><?xml version="1.0" encoding="utf-8"?>
<ds:datastoreItem xmlns:ds="http://schemas.openxmlformats.org/officeDocument/2006/customXml" ds:itemID="{B4E6A137-B3A3-445E-83A8-8F1E92C48AC0}"/>
</file>

<file path=customXml/itemProps3.xml><?xml version="1.0" encoding="utf-8"?>
<ds:datastoreItem xmlns:ds="http://schemas.openxmlformats.org/officeDocument/2006/customXml" ds:itemID="{9C8F59AF-A2DC-4579-A791-193BA83533B7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2025-10-20T20:46:39Z</dcterms:created>
  <dcterms:modified xsi:type="dcterms:W3CDTF">2025-10-20T20:46:39Z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0x01010085CC0386FB31244BA75623048D5FF020</vt:lpwstr>
  </property>
</Properties>
</file>